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57" r:id="rId4"/>
    <p:sldId id="268" r:id="rId5"/>
    <p:sldId id="269" r:id="rId6"/>
    <p:sldId id="258" r:id="rId7"/>
    <p:sldId id="259" r:id="rId8"/>
    <p:sldId id="260" r:id="rId9"/>
    <p:sldId id="262" r:id="rId10"/>
    <p:sldId id="261" r:id="rId11"/>
    <p:sldId id="263" r:id="rId12"/>
    <p:sldId id="265" r:id="rId13"/>
    <p:sldId id="264" r:id="rId14"/>
    <p:sldId id="267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5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gif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DBE8C2-960B-4965-AF0E-6D8468E8D9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8FAEF69-32D5-48CE-8E13-200F172333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A631568-599A-4B9E-BA63-1D863FADB6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2BCF9F-A5B5-4E6F-9748-239EF3972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BA36281-DD5E-4A95-A124-41397488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215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331617-AA9A-44C8-BC5E-2B152CCD7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F6CD064-05B0-4C1E-A791-531C76DC8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9803BFA-4223-4F50-A44E-DEF3F9721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D2789E9-9258-4C46-9E99-FC42BF669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CADCCE1-C3A5-4B30-8577-C28CFEA50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513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5A5E00C-EC97-4E53-AAA3-D790DBB22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E1FD4F0-CF34-4665-87FF-401DDC3EE3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2D32FB-81A4-449A-AD22-4D2FBC22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DE8BE5-4E1B-49AD-9B33-610106AE0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8AE905-DE02-4D3B-AA18-89B6C669B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711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B32DA3-AAEC-4FE9-BD99-4F97E835D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7D1118-E0F5-4F1D-B1DB-C82CB0D7AE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887006-50EC-4E28-A3E5-DA0333ACE8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0167E8-D2C7-422A-B8D1-3E84AAFFD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F3D4082-E244-422C-8C2A-F05D86513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52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703B50-AE44-4A00-93C1-D2455A2A7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E6ACAB8-8348-4DFB-9BAF-E04908048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ED59DC5-4791-4695-B6D8-3F1AC0F00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852F8C-8130-4A78-AA4E-5F31FA785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FC13CD-AE88-4724-AC1A-CE8244339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6563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9CE112-83DD-4F2D-B4D3-E949D271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1F50D3E-9C7D-498B-B642-29ACC21D4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806815C-51CA-4D22-8E28-EDDED714A9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69F847-66B9-4989-A9E1-FAFCA9F09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EBA40AF-4BB9-4B88-BBE5-97794370A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F8F259-6993-45AD-BC51-471C6E845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351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3BC105-8AE7-43F7-8CB1-BB9B72696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53E614-24DB-4308-9A12-31A57580E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5C4327-48B7-4D66-8E3C-496A8423AB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2034D55-83AF-4FE3-B4BE-4B973A0632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1E4D78A-C526-475C-A3F2-C1EBB0F93F0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7F06100-F9C5-4A54-8A9D-DC8CC29169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6C180E-4419-44A6-86F7-8676E685B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FBD4DFD-260B-481E-BA7D-D3600BA84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8845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CFDC5FD-8944-4631-8828-6D200D39A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A36B7D-C690-432E-B797-803B04CF1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50ED5C6-6676-4C53-9101-964074E1F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92872C2-AAAA-4F81-B2A5-AC51F655B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0327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7C1DCC-E0BE-4B56-BC65-1358B60AD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938D722-924C-4985-A06F-B50776206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0615A6E-301F-402E-954E-7566089E3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9319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B0DE5B-BECB-49E3-BE46-845678B6D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E0D8DD7-F992-459F-9A2B-D90B5DE1E5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1439B0A-4B85-4CCF-AF3F-493B21B793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74446BD-2096-4065-8A0F-86496301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C25730E-72E1-48D0-8C40-59366439C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A24D621-B48E-4891-9131-3F0E2FCBA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058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7B80C7-688F-406F-B1FC-B27E11EA6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AF3C8B8-90ED-4C36-B2EA-4B3381DEA8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E420E5B-B0B9-464A-AEF5-495DFEC08A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5B85FD0-F8BB-455B-83C4-2C730194F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D891A0-CBE1-46D6-AF93-EB09569C2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F3C6E5-469D-4439-99F0-B5C5599C3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797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E11C369-6E5B-41F3-A87F-0F3947B0A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797690-C6EB-48B5-A9C6-FB62F76A6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55BA47-35E6-4645-BA6F-214E86CC58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07E3A8-7843-4847-B8A6-A0227178147C}" type="datetimeFigureOut">
              <a:rPr lang="zh-CN" altLang="en-US" smtClean="0"/>
              <a:t>2019/12/16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D5934C4-EC36-4F80-A650-FDED55F436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6DD5CD-8293-4F44-8BC7-5F5D57A20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B3215-DC04-4F56-BA80-7FCBFB761FA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11250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633EFA9-BFDB-4831-B2CF-D02B194AAFC6}"/>
              </a:ext>
            </a:extLst>
          </p:cNvPr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34495E"/>
              </a:solidFill>
              <a:effectLst/>
              <a:latin typeface="Source Sans Pro" panose="020B0503030403020204" pitchFamily="34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096B33C-6EA8-498F-86A3-D2DAF8D047EE}"/>
              </a:ext>
            </a:extLst>
          </p:cNvPr>
          <p:cNvSpPr txBox="1"/>
          <p:nvPr/>
        </p:nvSpPr>
        <p:spPr>
          <a:xfrm>
            <a:off x="3951823" y="2582615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/>
              <a:t>电路分析基础知识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3898FD0-C9CC-4970-B2BA-7336B8776033}"/>
              </a:ext>
            </a:extLst>
          </p:cNvPr>
          <p:cNvSpPr txBox="1"/>
          <p:nvPr/>
        </p:nvSpPr>
        <p:spPr>
          <a:xfrm>
            <a:off x="3746638" y="5561351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i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上海工程技术大学：梁栋</a:t>
            </a:r>
          </a:p>
        </p:txBody>
      </p:sp>
    </p:spTree>
    <p:extLst>
      <p:ext uri="{BB962C8B-B14F-4D97-AF65-F5344CB8AC3E}">
        <p14:creationId xmlns:p14="http://schemas.microsoft.com/office/powerpoint/2010/main" val="3858835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33EDE51-91B2-4E28-B391-C1A094245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513" y="0"/>
            <a:ext cx="106128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601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D9A5599-90A0-4E01-8303-CEB2773830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2319" y="0"/>
            <a:ext cx="101731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902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4B078CE-8398-40B7-8122-C669682F7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35" y="0"/>
            <a:ext cx="101487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8547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6ECBD5-85ED-488C-BFBF-EE88240014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394" y="0"/>
            <a:ext cx="107138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84116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5CD65316-E57C-4B68-A4A4-3B939A5832AC}"/>
              </a:ext>
            </a:extLst>
          </p:cNvPr>
          <p:cNvSpPr/>
          <p:nvPr/>
        </p:nvSpPr>
        <p:spPr>
          <a:xfrm>
            <a:off x="499672" y="428178"/>
            <a:ext cx="11387528" cy="60016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rgbClr val="333333"/>
                </a:solidFill>
                <a:latin typeface="PingFang SC"/>
              </a:rPr>
              <a:t>假定参考方向的原因：</a:t>
            </a:r>
            <a:endParaRPr lang="en-US" altLang="zh-CN" sz="3200" b="1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sz="3200" dirty="0">
                <a:solidFill>
                  <a:srgbClr val="333333"/>
                </a:solidFill>
                <a:latin typeface="PingFang SC"/>
              </a:rPr>
              <a:t>在复杂直流电路中，某一段电路里的电流真实方向很难预先确定，在交流电路中，电流的大小和方向都是随时间变化的。</a:t>
            </a:r>
            <a:endParaRPr lang="en-US" altLang="zh-CN" sz="3200" dirty="0">
              <a:solidFill>
                <a:srgbClr val="333333"/>
              </a:solidFill>
              <a:latin typeface="PingFang SC"/>
            </a:endParaRPr>
          </a:p>
          <a:p>
            <a:endParaRPr lang="en-US" altLang="zh-CN" sz="3200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sz="3200" b="1" dirty="0">
                <a:solidFill>
                  <a:srgbClr val="333333"/>
                </a:solidFill>
                <a:latin typeface="PingFang SC"/>
              </a:rPr>
              <a:t>假定参考方向的目的：</a:t>
            </a:r>
            <a:endParaRPr lang="en-US" altLang="zh-CN" sz="3200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sz="3200" dirty="0">
                <a:solidFill>
                  <a:srgbClr val="333333"/>
                </a:solidFill>
                <a:latin typeface="PingFang SC"/>
              </a:rPr>
              <a:t>为了分析和计算电路的需要，引入了电流参考方向的概念，参考方向又叫假定正方向，简称正方向。</a:t>
            </a:r>
            <a:endParaRPr lang="en-US" altLang="zh-CN" sz="3200" dirty="0">
              <a:solidFill>
                <a:srgbClr val="333333"/>
              </a:solidFill>
              <a:latin typeface="PingFang SC"/>
            </a:endParaRPr>
          </a:p>
          <a:p>
            <a:endParaRPr lang="en-US" altLang="zh-CN" sz="3200" dirty="0">
              <a:solidFill>
                <a:srgbClr val="333333"/>
              </a:solidFill>
              <a:latin typeface="PingFang SC"/>
            </a:endParaRPr>
          </a:p>
          <a:p>
            <a:r>
              <a:rPr lang="zh-CN" altLang="en-US" sz="3200" b="1" i="0" dirty="0">
                <a:solidFill>
                  <a:srgbClr val="333333"/>
                </a:solidFill>
                <a:effectLst/>
                <a:latin typeface="PingFang SC"/>
              </a:rPr>
              <a:t>什么是电流与电压的非关联参考方向和关联参考方向？</a:t>
            </a:r>
            <a:endParaRPr lang="en-US" altLang="zh-CN" sz="3200" b="1" i="0" dirty="0">
              <a:solidFill>
                <a:srgbClr val="333333"/>
              </a:solidFill>
              <a:effectLst/>
              <a:latin typeface="PingFang SC"/>
            </a:endParaRPr>
          </a:p>
          <a:p>
            <a:r>
              <a:rPr lang="zh-CN" altLang="en-US" sz="3200" b="0" i="0" dirty="0">
                <a:solidFill>
                  <a:srgbClr val="333333"/>
                </a:solidFill>
                <a:effectLst/>
                <a:latin typeface="PingFang SC"/>
              </a:rPr>
              <a:t>如果指定正方向的电流从标以电压“＋”极性的一端流入，并从标以“</a:t>
            </a:r>
            <a:r>
              <a:rPr lang="en-US" altLang="zh-CN" sz="3200" b="0" i="0" dirty="0">
                <a:solidFill>
                  <a:srgbClr val="333333"/>
                </a:solidFill>
                <a:effectLst/>
                <a:latin typeface="PingFang SC"/>
              </a:rPr>
              <a:t>-”</a:t>
            </a:r>
            <a:r>
              <a:rPr lang="zh-CN" altLang="en-US" sz="3200" b="0" i="0" dirty="0">
                <a:solidFill>
                  <a:srgbClr val="333333"/>
                </a:solidFill>
                <a:effectLst/>
                <a:latin typeface="PingFang SC"/>
              </a:rPr>
              <a:t>极性的另一端流出，即电流的参考方向与电压的参考方向一致，则把电流和电压的这种参考方向称为关联参考方向</a:t>
            </a:r>
            <a:endParaRPr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0401597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AAE0BC7C-640B-43D3-8D4B-9FCFE6E66E34}"/>
              </a:ext>
            </a:extLst>
          </p:cNvPr>
          <p:cNvSpPr/>
          <p:nvPr/>
        </p:nvSpPr>
        <p:spPr>
          <a:xfrm>
            <a:off x="202223" y="1277036"/>
            <a:ext cx="1176410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/>
              <a:t>《提问的智慧》精读注解版 - 黑客派https://hacpai.com/article/1536377163156</a:t>
            </a:r>
          </a:p>
        </p:txBody>
      </p:sp>
    </p:spTree>
    <p:extLst>
      <p:ext uri="{BB962C8B-B14F-4D97-AF65-F5344CB8AC3E}">
        <p14:creationId xmlns:p14="http://schemas.microsoft.com/office/powerpoint/2010/main" val="1097098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83029844-0F37-4C9C-8C4F-AE7375AE7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234" y="187232"/>
            <a:ext cx="5733333" cy="6342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16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633EFA9-BFDB-4831-B2CF-D02B194AAFC6}"/>
              </a:ext>
            </a:extLst>
          </p:cNvPr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34495E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8D49E863-D5D6-4A2B-90A1-70FB7E446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000" y="56785"/>
            <a:ext cx="10800000" cy="6744429"/>
          </a:xfrm>
          <a:prstGeom prst="rect">
            <a:avLst/>
          </a:prstGeom>
        </p:spPr>
      </p:pic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7AC34B8-B442-44DE-9AFF-1A6BBC9786A5}"/>
              </a:ext>
            </a:extLst>
          </p:cNvPr>
          <p:cNvCxnSpPr/>
          <p:nvPr/>
        </p:nvCxnSpPr>
        <p:spPr>
          <a:xfrm>
            <a:off x="9893508" y="509665"/>
            <a:ext cx="404735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6B77FFB-AEE2-4015-B03F-98111A4B24A5}"/>
              </a:ext>
            </a:extLst>
          </p:cNvPr>
          <p:cNvCxnSpPr>
            <a:cxnSpLocks/>
          </p:cNvCxnSpPr>
          <p:nvPr/>
        </p:nvCxnSpPr>
        <p:spPr>
          <a:xfrm>
            <a:off x="10613036" y="509665"/>
            <a:ext cx="20986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A68D218C-EA7B-48DD-A55E-FE855F19F38B}"/>
              </a:ext>
            </a:extLst>
          </p:cNvPr>
          <p:cNvCxnSpPr/>
          <p:nvPr/>
        </p:nvCxnSpPr>
        <p:spPr>
          <a:xfrm>
            <a:off x="8499423" y="779488"/>
            <a:ext cx="20986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91DE341C-2958-4B4F-8578-70749B1311AF}"/>
              </a:ext>
            </a:extLst>
          </p:cNvPr>
          <p:cNvSpPr/>
          <p:nvPr/>
        </p:nvSpPr>
        <p:spPr>
          <a:xfrm>
            <a:off x="8604354" y="224852"/>
            <a:ext cx="854439" cy="28478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5639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633EFA9-BFDB-4831-B2CF-D02B194AAFC6}"/>
              </a:ext>
            </a:extLst>
          </p:cNvPr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34495E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706B0C-5652-4D4F-90F9-52770CBB9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1389" y="328612"/>
            <a:ext cx="9889222" cy="555444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0241EEED-9829-4C8C-8CF5-B84BD7670AAE}"/>
              </a:ext>
            </a:extLst>
          </p:cNvPr>
          <p:cNvSpPr txBox="1"/>
          <p:nvPr/>
        </p:nvSpPr>
        <p:spPr>
          <a:xfrm>
            <a:off x="3222885" y="6145967"/>
            <a:ext cx="55707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电子云绕金元素的原子核高速旋转</a:t>
            </a:r>
          </a:p>
        </p:txBody>
      </p:sp>
    </p:spTree>
    <p:extLst>
      <p:ext uri="{BB962C8B-B14F-4D97-AF65-F5344CB8AC3E}">
        <p14:creationId xmlns:p14="http://schemas.microsoft.com/office/powerpoint/2010/main" val="2535205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633EFA9-BFDB-4831-B2CF-D02B194AAFC6}"/>
              </a:ext>
            </a:extLst>
          </p:cNvPr>
          <p:cNvSpPr/>
          <p:nvPr/>
        </p:nvSpPr>
        <p:spPr>
          <a:xfrm>
            <a:off x="3118338" y="2437619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34495E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D7972FF-C619-4E64-AC72-CBC9E53E4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5398" y="269823"/>
            <a:ext cx="8424471" cy="63183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7F039D7-4E79-40C7-8118-E1F429BC6362}"/>
              </a:ext>
            </a:extLst>
          </p:cNvPr>
          <p:cNvSpPr/>
          <p:nvPr/>
        </p:nvSpPr>
        <p:spPr>
          <a:xfrm>
            <a:off x="3755398" y="269823"/>
            <a:ext cx="704538" cy="53964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C25FA1CA-BAE6-4335-975F-F3E63B9D3C81}"/>
              </a:ext>
            </a:extLst>
          </p:cNvPr>
          <p:cNvSpPr/>
          <p:nvPr/>
        </p:nvSpPr>
        <p:spPr>
          <a:xfrm>
            <a:off x="246184" y="2514599"/>
            <a:ext cx="949569" cy="94956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rgbClr val="FFFF00"/>
                </a:solidFill>
              </a:rPr>
              <a:t>+</a:t>
            </a:r>
            <a:r>
              <a:rPr lang="en-US" altLang="zh-CN" dirty="0"/>
              <a:t>79</a:t>
            </a:r>
            <a:endParaRPr lang="zh-CN" altLang="en-US" dirty="0"/>
          </a:p>
        </p:txBody>
      </p:sp>
      <p:sp>
        <p:nvSpPr>
          <p:cNvPr id="7" name="弧形 6">
            <a:extLst>
              <a:ext uri="{FF2B5EF4-FFF2-40B4-BE49-F238E27FC236}">
                <a16:creationId xmlns:a16="http://schemas.microsoft.com/office/drawing/2014/main" id="{B30147EF-4E60-4268-B7AC-DF1E46C2CF19}"/>
              </a:ext>
            </a:extLst>
          </p:cNvPr>
          <p:cNvSpPr/>
          <p:nvPr/>
        </p:nvSpPr>
        <p:spPr>
          <a:xfrm>
            <a:off x="105506" y="2206867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弧形 13">
            <a:extLst>
              <a:ext uri="{FF2B5EF4-FFF2-40B4-BE49-F238E27FC236}">
                <a16:creationId xmlns:a16="http://schemas.microsoft.com/office/drawing/2014/main" id="{BE2FFD5D-6641-43A8-ADE6-759362B122DD}"/>
              </a:ext>
            </a:extLst>
          </p:cNvPr>
          <p:cNvSpPr/>
          <p:nvPr/>
        </p:nvSpPr>
        <p:spPr>
          <a:xfrm>
            <a:off x="95248" y="2360732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982C3D-E51E-464C-A7EA-DF165D3A39BD}"/>
              </a:ext>
            </a:extLst>
          </p:cNvPr>
          <p:cNvSpPr txBox="1"/>
          <p:nvPr/>
        </p:nvSpPr>
        <p:spPr>
          <a:xfrm>
            <a:off x="1224212" y="2804716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" name="弧形 14">
            <a:extLst>
              <a:ext uri="{FF2B5EF4-FFF2-40B4-BE49-F238E27FC236}">
                <a16:creationId xmlns:a16="http://schemas.microsoft.com/office/drawing/2014/main" id="{85A80731-4E26-4700-BD70-42E0D87D2D9A}"/>
              </a:ext>
            </a:extLst>
          </p:cNvPr>
          <p:cNvSpPr/>
          <p:nvPr/>
        </p:nvSpPr>
        <p:spPr>
          <a:xfrm>
            <a:off x="374521" y="2217865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弧形 15">
            <a:extLst>
              <a:ext uri="{FF2B5EF4-FFF2-40B4-BE49-F238E27FC236}">
                <a16:creationId xmlns:a16="http://schemas.microsoft.com/office/drawing/2014/main" id="{37242D4E-04F5-4BBB-8053-C3202072823E}"/>
              </a:ext>
            </a:extLst>
          </p:cNvPr>
          <p:cNvSpPr/>
          <p:nvPr/>
        </p:nvSpPr>
        <p:spPr>
          <a:xfrm>
            <a:off x="364263" y="2371730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0BB539-F129-4107-AFDE-88EA7BB3E604}"/>
              </a:ext>
            </a:extLst>
          </p:cNvPr>
          <p:cNvSpPr txBox="1"/>
          <p:nvPr/>
        </p:nvSpPr>
        <p:spPr>
          <a:xfrm>
            <a:off x="1493227" y="2815714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8</a:t>
            </a:r>
            <a:endParaRPr lang="zh-CN" altLang="en-US" dirty="0"/>
          </a:p>
        </p:txBody>
      </p:sp>
      <p:sp>
        <p:nvSpPr>
          <p:cNvPr id="18" name="弧形 17">
            <a:extLst>
              <a:ext uri="{FF2B5EF4-FFF2-40B4-BE49-F238E27FC236}">
                <a16:creationId xmlns:a16="http://schemas.microsoft.com/office/drawing/2014/main" id="{771977D1-1A74-45BC-A8F5-D987BF6DFD0E}"/>
              </a:ext>
            </a:extLst>
          </p:cNvPr>
          <p:cNvSpPr/>
          <p:nvPr/>
        </p:nvSpPr>
        <p:spPr>
          <a:xfrm>
            <a:off x="628884" y="2206867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弧形 18">
            <a:extLst>
              <a:ext uri="{FF2B5EF4-FFF2-40B4-BE49-F238E27FC236}">
                <a16:creationId xmlns:a16="http://schemas.microsoft.com/office/drawing/2014/main" id="{30652320-F100-4266-8D52-FFA153878E60}"/>
              </a:ext>
            </a:extLst>
          </p:cNvPr>
          <p:cNvSpPr/>
          <p:nvPr/>
        </p:nvSpPr>
        <p:spPr>
          <a:xfrm>
            <a:off x="618626" y="2360732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E849BE3-5EB2-436D-9256-7A9C11CA79A1}"/>
              </a:ext>
            </a:extLst>
          </p:cNvPr>
          <p:cNvSpPr txBox="1"/>
          <p:nvPr/>
        </p:nvSpPr>
        <p:spPr>
          <a:xfrm>
            <a:off x="1677254" y="280471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18</a:t>
            </a:r>
            <a:endParaRPr lang="zh-CN" altLang="en-US" dirty="0"/>
          </a:p>
        </p:txBody>
      </p:sp>
      <p:sp>
        <p:nvSpPr>
          <p:cNvPr id="21" name="弧形 20">
            <a:extLst>
              <a:ext uri="{FF2B5EF4-FFF2-40B4-BE49-F238E27FC236}">
                <a16:creationId xmlns:a16="http://schemas.microsoft.com/office/drawing/2014/main" id="{121A5CAE-2533-4D95-8002-75D934220274}"/>
              </a:ext>
            </a:extLst>
          </p:cNvPr>
          <p:cNvSpPr/>
          <p:nvPr/>
        </p:nvSpPr>
        <p:spPr>
          <a:xfrm>
            <a:off x="935136" y="2217865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弧形 21">
            <a:extLst>
              <a:ext uri="{FF2B5EF4-FFF2-40B4-BE49-F238E27FC236}">
                <a16:creationId xmlns:a16="http://schemas.microsoft.com/office/drawing/2014/main" id="{11EAE1CE-0E2F-401B-96F3-70BF32ED9C92}"/>
              </a:ext>
            </a:extLst>
          </p:cNvPr>
          <p:cNvSpPr/>
          <p:nvPr/>
        </p:nvSpPr>
        <p:spPr>
          <a:xfrm>
            <a:off x="924878" y="2371730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F07ADFA0-4AC3-426F-861A-E6833BCE821F}"/>
              </a:ext>
            </a:extLst>
          </p:cNvPr>
          <p:cNvSpPr txBox="1"/>
          <p:nvPr/>
        </p:nvSpPr>
        <p:spPr>
          <a:xfrm>
            <a:off x="1983506" y="2815714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32</a:t>
            </a:r>
            <a:endParaRPr lang="zh-CN" altLang="en-US" dirty="0"/>
          </a:p>
        </p:txBody>
      </p:sp>
      <p:sp>
        <p:nvSpPr>
          <p:cNvPr id="24" name="弧形 23">
            <a:extLst>
              <a:ext uri="{FF2B5EF4-FFF2-40B4-BE49-F238E27FC236}">
                <a16:creationId xmlns:a16="http://schemas.microsoft.com/office/drawing/2014/main" id="{115DC162-C84A-4A2D-BEA3-3A5639A803F8}"/>
              </a:ext>
            </a:extLst>
          </p:cNvPr>
          <p:cNvSpPr/>
          <p:nvPr/>
        </p:nvSpPr>
        <p:spPr>
          <a:xfrm>
            <a:off x="1199757" y="2206867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弧形 24">
            <a:extLst>
              <a:ext uri="{FF2B5EF4-FFF2-40B4-BE49-F238E27FC236}">
                <a16:creationId xmlns:a16="http://schemas.microsoft.com/office/drawing/2014/main" id="{4B62E7FF-FCBB-466E-87AB-66E277F8BBFD}"/>
              </a:ext>
            </a:extLst>
          </p:cNvPr>
          <p:cNvSpPr/>
          <p:nvPr/>
        </p:nvSpPr>
        <p:spPr>
          <a:xfrm>
            <a:off x="1189499" y="2360732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3C2B4DB-2AD4-4E13-B027-3BA2671F1A4A}"/>
              </a:ext>
            </a:extLst>
          </p:cNvPr>
          <p:cNvSpPr txBox="1"/>
          <p:nvPr/>
        </p:nvSpPr>
        <p:spPr>
          <a:xfrm>
            <a:off x="2248127" y="2804716"/>
            <a:ext cx="428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18</a:t>
            </a:r>
            <a:endParaRPr lang="zh-CN" altLang="en-US" dirty="0"/>
          </a:p>
        </p:txBody>
      </p:sp>
      <p:sp>
        <p:nvSpPr>
          <p:cNvPr id="27" name="弧形 26">
            <a:extLst>
              <a:ext uri="{FF2B5EF4-FFF2-40B4-BE49-F238E27FC236}">
                <a16:creationId xmlns:a16="http://schemas.microsoft.com/office/drawing/2014/main" id="{BCFE7604-4AB9-4769-AAE7-B3C4BBB48E6C}"/>
              </a:ext>
            </a:extLst>
          </p:cNvPr>
          <p:cNvSpPr/>
          <p:nvPr/>
        </p:nvSpPr>
        <p:spPr>
          <a:xfrm>
            <a:off x="1462071" y="2232170"/>
            <a:ext cx="1257301" cy="1257301"/>
          </a:xfrm>
          <a:prstGeom prst="arc">
            <a:avLst>
              <a:gd name="adj1" fmla="val 18601574"/>
              <a:gd name="adj2" fmla="val 160562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弧形 27">
            <a:extLst>
              <a:ext uri="{FF2B5EF4-FFF2-40B4-BE49-F238E27FC236}">
                <a16:creationId xmlns:a16="http://schemas.microsoft.com/office/drawing/2014/main" id="{39B075FF-781F-4A7F-B5C6-834DA52ED867}"/>
              </a:ext>
            </a:extLst>
          </p:cNvPr>
          <p:cNvSpPr/>
          <p:nvPr/>
        </p:nvSpPr>
        <p:spPr>
          <a:xfrm>
            <a:off x="1451813" y="2386035"/>
            <a:ext cx="1257301" cy="1257301"/>
          </a:xfrm>
          <a:prstGeom prst="arc">
            <a:avLst>
              <a:gd name="adj1" fmla="val 848604"/>
              <a:gd name="adj2" fmla="val 320993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4DFE5A3-B384-49AD-8951-72FC25A5E0E3}"/>
              </a:ext>
            </a:extLst>
          </p:cNvPr>
          <p:cNvSpPr txBox="1"/>
          <p:nvPr/>
        </p:nvSpPr>
        <p:spPr>
          <a:xfrm>
            <a:off x="2580777" y="2830019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1" name="对话气泡: 矩形 10">
            <a:extLst>
              <a:ext uri="{FF2B5EF4-FFF2-40B4-BE49-F238E27FC236}">
                <a16:creationId xmlns:a16="http://schemas.microsoft.com/office/drawing/2014/main" id="{A057D0A3-25DC-4436-86F8-ADA690A7DA2B}"/>
              </a:ext>
            </a:extLst>
          </p:cNvPr>
          <p:cNvSpPr/>
          <p:nvPr/>
        </p:nvSpPr>
        <p:spPr>
          <a:xfrm>
            <a:off x="94441" y="1553454"/>
            <a:ext cx="1118706" cy="428657"/>
          </a:xfrm>
          <a:prstGeom prst="wedgeRectCallout">
            <a:avLst>
              <a:gd name="adj1" fmla="val 1738"/>
              <a:gd name="adj2" fmla="val 173261"/>
            </a:avLst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原子核</a:t>
            </a:r>
          </a:p>
        </p:txBody>
      </p:sp>
      <p:sp>
        <p:nvSpPr>
          <p:cNvPr id="31" name="对话气泡: 矩形 30">
            <a:extLst>
              <a:ext uri="{FF2B5EF4-FFF2-40B4-BE49-F238E27FC236}">
                <a16:creationId xmlns:a16="http://schemas.microsoft.com/office/drawing/2014/main" id="{7D3BA6FF-AF43-465A-A654-0EB8E90A6837}"/>
              </a:ext>
            </a:extLst>
          </p:cNvPr>
          <p:cNvSpPr/>
          <p:nvPr/>
        </p:nvSpPr>
        <p:spPr>
          <a:xfrm>
            <a:off x="82469" y="4078542"/>
            <a:ext cx="1624918" cy="428657"/>
          </a:xfrm>
          <a:prstGeom prst="wedgeRectCallout">
            <a:avLst>
              <a:gd name="adj1" fmla="val -19336"/>
              <a:gd name="adj2" fmla="val -277987"/>
            </a:avLst>
          </a:prstGeom>
          <a:noFill/>
          <a:ln w="2857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原子核带正电</a:t>
            </a:r>
          </a:p>
        </p:txBody>
      </p:sp>
      <p:sp>
        <p:nvSpPr>
          <p:cNvPr id="32" name="对话气泡: 矩形 31">
            <a:extLst>
              <a:ext uri="{FF2B5EF4-FFF2-40B4-BE49-F238E27FC236}">
                <a16:creationId xmlns:a16="http://schemas.microsoft.com/office/drawing/2014/main" id="{ED8B8772-FEA6-40E9-9A77-AD51BF0472BC}"/>
              </a:ext>
            </a:extLst>
          </p:cNvPr>
          <p:cNvSpPr/>
          <p:nvPr/>
        </p:nvSpPr>
        <p:spPr>
          <a:xfrm>
            <a:off x="1828407" y="4078541"/>
            <a:ext cx="1381409" cy="428657"/>
          </a:xfrm>
          <a:prstGeom prst="wedgeRectCallout">
            <a:avLst>
              <a:gd name="adj1" fmla="val -113263"/>
              <a:gd name="adj2" fmla="val -263629"/>
            </a:avLst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核内质子数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B59D317F-98F2-43AB-B9F1-8E6154B67275}"/>
              </a:ext>
            </a:extLst>
          </p:cNvPr>
          <p:cNvSpPr txBox="1"/>
          <p:nvPr/>
        </p:nvSpPr>
        <p:spPr>
          <a:xfrm>
            <a:off x="88551" y="4818123"/>
            <a:ext cx="39203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金原子电子层排布规律</a:t>
            </a:r>
          </a:p>
        </p:txBody>
      </p:sp>
      <p:sp>
        <p:nvSpPr>
          <p:cNvPr id="34" name="对话气泡: 矩形 33">
            <a:extLst>
              <a:ext uri="{FF2B5EF4-FFF2-40B4-BE49-F238E27FC236}">
                <a16:creationId xmlns:a16="http://schemas.microsoft.com/office/drawing/2014/main" id="{7D5A47F6-C27A-4644-AF83-E2CDD1096E23}"/>
              </a:ext>
            </a:extLst>
          </p:cNvPr>
          <p:cNvSpPr/>
          <p:nvPr/>
        </p:nvSpPr>
        <p:spPr>
          <a:xfrm>
            <a:off x="1424153" y="1505610"/>
            <a:ext cx="1118706" cy="428657"/>
          </a:xfrm>
          <a:prstGeom prst="wedgeRectCallout">
            <a:avLst>
              <a:gd name="adj1" fmla="val 43392"/>
              <a:gd name="adj2" fmla="val 140443"/>
            </a:avLst>
          </a:prstGeom>
          <a:noFill/>
          <a:ln w="2857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电子层</a:t>
            </a:r>
          </a:p>
        </p:txBody>
      </p:sp>
      <p:sp>
        <p:nvSpPr>
          <p:cNvPr id="35" name="对话气泡: 矩形 34">
            <a:extLst>
              <a:ext uri="{FF2B5EF4-FFF2-40B4-BE49-F238E27FC236}">
                <a16:creationId xmlns:a16="http://schemas.microsoft.com/office/drawing/2014/main" id="{6FB49781-F274-472B-A1E3-FFFC77F60806}"/>
              </a:ext>
            </a:extLst>
          </p:cNvPr>
          <p:cNvSpPr/>
          <p:nvPr/>
        </p:nvSpPr>
        <p:spPr>
          <a:xfrm>
            <a:off x="2676449" y="1514499"/>
            <a:ext cx="999627" cy="556113"/>
          </a:xfrm>
          <a:prstGeom prst="wedgeRectCallout">
            <a:avLst>
              <a:gd name="adj1" fmla="val -39596"/>
              <a:gd name="adj2" fmla="val 191724"/>
            </a:avLst>
          </a:prstGeom>
          <a:noFill/>
          <a:ln w="2857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该层内</a:t>
            </a:r>
            <a:endParaRPr lang="en-US" altLang="zh-CN" dirty="0">
              <a:ln>
                <a:solidFill>
                  <a:schemeClr val="tx1"/>
                </a:solidFill>
              </a:ln>
              <a:solidFill>
                <a:schemeClr val="tx1"/>
              </a:solidFill>
            </a:endParaRPr>
          </a:p>
          <a:p>
            <a:pPr algn="ctr"/>
            <a:r>
              <a:rPr lang="zh-CN" altLang="en-US" dirty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</a:rPr>
              <a:t>电子数</a:t>
            </a:r>
          </a:p>
        </p:txBody>
      </p:sp>
    </p:spTree>
    <p:extLst>
      <p:ext uri="{BB962C8B-B14F-4D97-AF65-F5344CB8AC3E}">
        <p14:creationId xmlns:p14="http://schemas.microsoft.com/office/powerpoint/2010/main" val="23216793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53C0AE7-3E94-4C28-BDAB-20430536D5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761" y="49357"/>
            <a:ext cx="10800000" cy="6759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33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5633EFA9-BFDB-4831-B2CF-D02B194AAFC6}"/>
              </a:ext>
            </a:extLst>
          </p:cNvPr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buFont typeface="+mj-lt"/>
              <a:buAutoNum type="arabicPeriod"/>
            </a:pPr>
            <a:endParaRPr lang="zh-CN" altLang="en-US" b="0" i="0" dirty="0">
              <a:solidFill>
                <a:srgbClr val="34495E"/>
              </a:solidFill>
              <a:effectLst/>
              <a:latin typeface="Source Sans Pro" panose="020B0503030403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3358E16D-4C1A-4C16-BCBF-04707CE62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311" y="22085"/>
            <a:ext cx="10671510" cy="6835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7853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58C8421-C8B4-480E-B25D-1D821B1E65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351" y="0"/>
            <a:ext cx="10517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863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21284919-EE5E-4C01-8844-F2B30FC4E9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956" y="-14990"/>
            <a:ext cx="106062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5015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586</TotalTime>
  <Words>203</Words>
  <Application>Microsoft Office PowerPoint</Application>
  <PresentationFormat>宽屏</PresentationFormat>
  <Paragraphs>26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Microsoft YaHei UI</vt:lpstr>
      <vt:lpstr>PingFang SC</vt:lpstr>
      <vt:lpstr>等线</vt:lpstr>
      <vt:lpstr>等线 Light</vt:lpstr>
      <vt:lpstr>Arial</vt:lpstr>
      <vt:lpstr>Source Sans Pro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liang dong</dc:creator>
  <cp:lastModifiedBy>liang dong</cp:lastModifiedBy>
  <cp:revision>19</cp:revision>
  <dcterms:created xsi:type="dcterms:W3CDTF">2019-11-20T03:46:14Z</dcterms:created>
  <dcterms:modified xsi:type="dcterms:W3CDTF">2019-12-16T12:16:51Z</dcterms:modified>
</cp:coreProperties>
</file>

<file path=docProps/thumbnail.jpeg>
</file>